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3"/>
  </p:notesMasterIdLst>
  <p:handoutMasterIdLst>
    <p:handoutMasterId r:id="rId14"/>
  </p:handoutMasterIdLst>
  <p:sldIdLst>
    <p:sldId id="260" r:id="rId5"/>
    <p:sldId id="261" r:id="rId6"/>
    <p:sldId id="262" r:id="rId7"/>
    <p:sldId id="263" r:id="rId8"/>
    <p:sldId id="264" r:id="rId9"/>
    <p:sldId id="269" r:id="rId10"/>
    <p:sldId id="267" r:id="rId11"/>
    <p:sldId id="268" r:id="rId12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34" autoAdjust="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F125E2-1234-4B9C-9EFE-E8A3549BEED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2019-12-09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5A2F8B-77F4-4019-B743-01D21DFE6C61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245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F6863B-76AA-4327-8E28-4C301CA0F532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F937A20-946F-4FE9-9157-769BA906E7B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83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9C7823-5C4C-4C93-A77F-8E5C00591A17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981978-CBB7-4990-AC0D-D7472987E0E0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38ACBF-9B8F-449C-BBD7-389A06C29E4F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6A619D-94B6-40EC-B9D3-B1293EFCFFAD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rtlCol="0"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2372386-61B0-4A96-B681-F714CCD7E288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128A3C-453F-4788-A05B-323BAEB29D02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5D6520-6D4D-428D-9963-B0307E95A29A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9AEE56B-E072-4AE9-91A9-16351FD1723B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E71BC8-0CA7-4881-999B-C1A145741544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rtlCol="0"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88468C1-7311-4A8D-8AE9-C237D70FC638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rtlCol="0"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BA4F647-560F-488F-A66D-3A155D755A7E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4E3DEA0-AE3B-4A64-AD8C-2BB5B355323E}" type="datetime1">
              <a:rPr lang="ko-KR" altLang="en-US" smtClean="0"/>
              <a:pPr/>
              <a:t>2019-12-09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47472" indent="-3429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48640" indent="-54864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822960" indent="-82296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097280" indent="-109728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2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하늘에서 본 마천루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>
            <a:normAutofit/>
          </a:bodyPr>
          <a:lstStyle/>
          <a:p>
            <a:r>
              <a:rPr lang="ko-KR" altLang="en-US" sz="4800" dirty="0">
                <a:solidFill>
                  <a:schemeClr val="tx1"/>
                </a:solidFill>
              </a:rPr>
              <a:t>서울시 아파트 거래현황 통계 및 분석</a:t>
            </a:r>
            <a:endParaRPr lang="en-US" altLang="ko-KR" sz="4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201444034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조승연</a:t>
            </a: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23A470C-49A4-4ED0-9B36-9FCBD182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1" y="626279"/>
            <a:ext cx="10772775" cy="165819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 </a:t>
            </a:r>
            <a:r>
              <a:rPr lang="en-US" altLang="ko-KR" sz="3600" dirty="0">
                <a:solidFill>
                  <a:schemeClr val="tx1"/>
                </a:solidFill>
              </a:rPr>
              <a:t>Contents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3F13837-F9E5-49A2-9487-EE32ED80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7127" y="2187849"/>
            <a:ext cx="5558087" cy="376618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서론</a:t>
            </a:r>
            <a:endParaRPr lang="en-US" altLang="ko-KR" dirty="0"/>
          </a:p>
          <a:p>
            <a:pPr lvl="1"/>
            <a:endParaRPr lang="en-US" altLang="ko-KR" sz="100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개요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본론</a:t>
            </a:r>
            <a:endParaRPr lang="en-US" altLang="ko-KR" sz="100" dirty="0"/>
          </a:p>
          <a:p>
            <a:pPr lvl="1"/>
            <a:endParaRPr lang="en-US" altLang="ko-KR" sz="100" dirty="0"/>
          </a:p>
          <a:p>
            <a:pPr lvl="1"/>
            <a:r>
              <a:rPr lang="en-US" altLang="ko-KR" dirty="0"/>
              <a:t>-2018</a:t>
            </a:r>
            <a:r>
              <a:rPr lang="ko-KR" altLang="en-US" dirty="0"/>
              <a:t>년의 매매가격지수 분석</a:t>
            </a:r>
            <a:endParaRPr lang="en-US" altLang="ko-KR" dirty="0"/>
          </a:p>
          <a:p>
            <a:pPr lvl="1"/>
            <a:endParaRPr lang="en-US" altLang="ko-KR" sz="100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연도별 매매가격지수 분석</a:t>
            </a:r>
            <a:endParaRPr lang="en-US" altLang="ko-KR" dirty="0"/>
          </a:p>
          <a:p>
            <a:pPr lvl="1"/>
            <a:endParaRPr lang="en-US" altLang="ko-KR" sz="100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아파트 매매거래현황 분석</a:t>
            </a:r>
            <a:endParaRPr lang="en-US" altLang="ko-KR" dirty="0"/>
          </a:p>
          <a:p>
            <a:pPr lvl="1"/>
            <a:endParaRPr lang="en-US" altLang="ko-KR" sz="100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연도별 거래현황과 가격지수의 비교</a:t>
            </a:r>
            <a:endParaRPr lang="en-US" altLang="ko-KR" dirty="0"/>
          </a:p>
          <a:p>
            <a:pPr lvl="1"/>
            <a:endParaRPr lang="en-US" altLang="ko-KR" sz="300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결론</a:t>
            </a:r>
            <a:endParaRPr lang="en-US" altLang="ko-KR" dirty="0"/>
          </a:p>
          <a:p>
            <a:pPr lvl="1"/>
            <a:endParaRPr lang="en-US" altLang="ko-KR" sz="200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분석결과 및 결론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F4D630-5849-4BF7-848E-F8F56A4D6B57}"/>
              </a:ext>
            </a:extLst>
          </p:cNvPr>
          <p:cNvSpPr/>
          <p:nvPr/>
        </p:nvSpPr>
        <p:spPr>
          <a:xfrm>
            <a:off x="1" y="-6936"/>
            <a:ext cx="12192000" cy="906011"/>
          </a:xfrm>
          <a:prstGeom prst="rect">
            <a:avLst/>
          </a:prstGeom>
          <a:solidFill>
            <a:srgbClr val="16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89B67F-CEBD-48F4-AE43-F5140F53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07" y="2451691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6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23A470C-49A4-4ED0-9B36-9FCBD182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1" y="626279"/>
            <a:ext cx="10772775" cy="165819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 </a:t>
            </a:r>
            <a:r>
              <a:rPr lang="ko-KR" altLang="en-US" sz="3600" dirty="0">
                <a:solidFill>
                  <a:schemeClr val="tx1"/>
                </a:solidFill>
              </a:rPr>
              <a:t>개요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073DCAB9-2F3B-4383-8237-0073EC6DF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71" y="2179144"/>
            <a:ext cx="1731254" cy="2174744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F4D630-5849-4BF7-848E-F8F56A4D6B57}"/>
              </a:ext>
            </a:extLst>
          </p:cNvPr>
          <p:cNvSpPr/>
          <p:nvPr/>
        </p:nvSpPr>
        <p:spPr>
          <a:xfrm>
            <a:off x="1" y="-6936"/>
            <a:ext cx="12192000" cy="906011"/>
          </a:xfrm>
          <a:prstGeom prst="rect">
            <a:avLst/>
          </a:prstGeom>
          <a:solidFill>
            <a:srgbClr val="16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2B7CE-5451-4A76-96F9-8DA17FCEC2DB}"/>
              </a:ext>
            </a:extLst>
          </p:cNvPr>
          <p:cNvSpPr txBox="1"/>
          <p:nvPr/>
        </p:nvSpPr>
        <p:spPr>
          <a:xfrm>
            <a:off x="3326160" y="5039781"/>
            <a:ext cx="7890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대한민국의 수도인 서울의 아파트 거래현황 분석을 통해</a:t>
            </a:r>
            <a:endParaRPr lang="en-US" altLang="ko-KR" sz="2400" dirty="0"/>
          </a:p>
          <a:p>
            <a:r>
              <a:rPr lang="ko-KR" altLang="en-US" sz="2400" dirty="0"/>
              <a:t>앞으로의 가격 동향을 파악할 수 있고</a:t>
            </a:r>
            <a:r>
              <a:rPr lang="en-US" altLang="ko-KR" sz="2400" dirty="0"/>
              <a:t>, </a:t>
            </a:r>
            <a:r>
              <a:rPr lang="ko-KR" altLang="en-US" sz="2400" dirty="0"/>
              <a:t>아파트 매매에 대한</a:t>
            </a:r>
            <a:endParaRPr lang="en-US" altLang="ko-KR" sz="2400" dirty="0"/>
          </a:p>
          <a:p>
            <a:r>
              <a:rPr lang="ko-KR" altLang="en-US" sz="2400" dirty="0"/>
              <a:t>전망을 예측할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43B2C36-21B3-4003-86FC-CB48A6736E1C}"/>
              </a:ext>
            </a:extLst>
          </p:cNvPr>
          <p:cNvSpPr/>
          <p:nvPr/>
        </p:nvSpPr>
        <p:spPr>
          <a:xfrm>
            <a:off x="494951" y="4981865"/>
            <a:ext cx="2231471" cy="1249856"/>
          </a:xfrm>
          <a:prstGeom prst="rightArrow">
            <a:avLst/>
          </a:prstGeom>
          <a:solidFill>
            <a:srgbClr val="16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1FDC1-DED4-4B54-B9CD-1D740240AC31}"/>
              </a:ext>
            </a:extLst>
          </p:cNvPr>
          <p:cNvSpPr txBox="1"/>
          <p:nvPr/>
        </p:nvSpPr>
        <p:spPr>
          <a:xfrm>
            <a:off x="3326160" y="2016936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왜</a:t>
            </a:r>
            <a:r>
              <a:rPr lang="ko-KR" altLang="en-US" dirty="0"/>
              <a:t> 아파트인가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CB54E-B97F-4905-8C91-BE788EC98585}"/>
              </a:ext>
            </a:extLst>
          </p:cNvPr>
          <p:cNvSpPr txBox="1"/>
          <p:nvPr/>
        </p:nvSpPr>
        <p:spPr>
          <a:xfrm>
            <a:off x="3326160" y="2767280"/>
            <a:ext cx="42098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· </a:t>
            </a:r>
            <a:r>
              <a:rPr lang="ko-KR" altLang="en-US" sz="1600" dirty="0"/>
              <a:t>면적 대비 인구 </a:t>
            </a:r>
            <a:r>
              <a:rPr lang="ko-KR" altLang="en-US" sz="1600" dirty="0" err="1"/>
              <a:t>수용률이</a:t>
            </a:r>
            <a:r>
              <a:rPr lang="ko-KR" altLang="en-US" sz="1600" dirty="0"/>
              <a:t> 높다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· </a:t>
            </a:r>
            <a:r>
              <a:rPr lang="ko-KR" altLang="en-US" sz="1600" dirty="0"/>
              <a:t>다른 건축물에 비해 튼튼하게 지어진다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· </a:t>
            </a:r>
            <a:r>
              <a:rPr lang="ko-KR" altLang="en-US" sz="1600" dirty="0"/>
              <a:t>관리 주체가 존재하기에 생활이 </a:t>
            </a:r>
            <a:r>
              <a:rPr lang="ko-KR" altLang="en-US" sz="1600" dirty="0" err="1"/>
              <a:t>편리해진다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70BE9-29F9-4FF3-BEF4-BBC563CF6CCA}"/>
              </a:ext>
            </a:extLst>
          </p:cNvPr>
          <p:cNvSpPr txBox="1"/>
          <p:nvPr/>
        </p:nvSpPr>
        <p:spPr>
          <a:xfrm>
            <a:off x="10700127" y="9212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84166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23A470C-49A4-4ED0-9B36-9FCBD182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1" y="626279"/>
            <a:ext cx="10772775" cy="165819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tx1"/>
                </a:solidFill>
              </a:rPr>
              <a:t>2018</a:t>
            </a:r>
            <a:r>
              <a:rPr lang="ko-KR" altLang="en-US" sz="3600" dirty="0">
                <a:solidFill>
                  <a:schemeClr val="tx1"/>
                </a:solidFill>
              </a:rPr>
              <a:t>년의 매매가격지수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F4D630-5849-4BF7-848E-F8F56A4D6B57}"/>
              </a:ext>
            </a:extLst>
          </p:cNvPr>
          <p:cNvSpPr/>
          <p:nvPr/>
        </p:nvSpPr>
        <p:spPr>
          <a:xfrm>
            <a:off x="1" y="-6936"/>
            <a:ext cx="12192000" cy="906011"/>
          </a:xfrm>
          <a:prstGeom prst="rect">
            <a:avLst/>
          </a:prstGeom>
          <a:solidFill>
            <a:srgbClr val="16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12F3A0-CCCB-4B00-B366-77B9D59C64B3}"/>
              </a:ext>
            </a:extLst>
          </p:cNvPr>
          <p:cNvSpPr txBox="1"/>
          <p:nvPr/>
        </p:nvSpPr>
        <p:spPr>
          <a:xfrm>
            <a:off x="1349294" y="5481520"/>
            <a:ext cx="4713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· </a:t>
            </a:r>
            <a:r>
              <a:rPr lang="ko-KR" altLang="en-US" dirty="0"/>
              <a:t>모든 지역에서 종합보다 높은 증가폭을 보임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· </a:t>
            </a:r>
            <a:r>
              <a:rPr lang="ko-KR" altLang="en-US" dirty="0"/>
              <a:t>가장 증가폭이 높은 지역은 강동구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9CE467-CF36-442F-B405-04D76D9D8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08" y="1940763"/>
            <a:ext cx="6589519" cy="33955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D9E58F-89C4-485F-B3B2-645AB0E2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31" y="2284477"/>
            <a:ext cx="1704331" cy="27675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839F23-4851-428A-A7E4-4199EABAED4E}"/>
              </a:ext>
            </a:extLst>
          </p:cNvPr>
          <p:cNvSpPr txBox="1"/>
          <p:nvPr/>
        </p:nvSpPr>
        <p:spPr>
          <a:xfrm>
            <a:off x="10700127" y="9212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59889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811E3C-1F5F-4EA7-98B4-E185EF100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269" y="1818204"/>
            <a:ext cx="6727971" cy="3598873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423A470C-49A4-4ED0-9B36-9FCBD182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1" y="626279"/>
            <a:ext cx="10772775" cy="165819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1"/>
                </a:solidFill>
              </a:rPr>
              <a:t>연도별 매매가격지수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F4D630-5849-4BF7-848E-F8F56A4D6B57}"/>
              </a:ext>
            </a:extLst>
          </p:cNvPr>
          <p:cNvSpPr/>
          <p:nvPr/>
        </p:nvSpPr>
        <p:spPr>
          <a:xfrm>
            <a:off x="1" y="-6936"/>
            <a:ext cx="12192000" cy="906011"/>
          </a:xfrm>
          <a:prstGeom prst="rect">
            <a:avLst/>
          </a:prstGeom>
          <a:solidFill>
            <a:srgbClr val="16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0C2A6-7A89-4CC0-BA8C-0E5EBBCB1C82}"/>
              </a:ext>
            </a:extLst>
          </p:cNvPr>
          <p:cNvSpPr txBox="1"/>
          <p:nvPr/>
        </p:nvSpPr>
        <p:spPr>
          <a:xfrm>
            <a:off x="1349294" y="5481520"/>
            <a:ext cx="5596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· </a:t>
            </a:r>
            <a:r>
              <a:rPr lang="ko-KR" altLang="en-US" dirty="0"/>
              <a:t>거의 대부분 연도에 상승곡선을 보임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· </a:t>
            </a:r>
            <a:r>
              <a:rPr lang="ko-KR" altLang="en-US" dirty="0"/>
              <a:t>예외적으로 </a:t>
            </a:r>
            <a:r>
              <a:rPr lang="en-US" altLang="ko-KR" dirty="0"/>
              <a:t>2009</a:t>
            </a:r>
            <a:r>
              <a:rPr lang="ko-KR" altLang="en-US" dirty="0"/>
              <a:t>년부터 </a:t>
            </a:r>
            <a:r>
              <a:rPr lang="en-US" altLang="ko-KR" dirty="0"/>
              <a:t>2013</a:t>
            </a:r>
            <a:r>
              <a:rPr lang="ko-KR" altLang="en-US" dirty="0"/>
              <a:t>년까지는 하락세를 보임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2AC08B7-FF0E-4BED-98DD-FB2F102A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28" y="2486025"/>
            <a:ext cx="3514726" cy="1885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37E3C8-14E6-4192-B8FA-403963EAC52F}"/>
              </a:ext>
            </a:extLst>
          </p:cNvPr>
          <p:cNvSpPr txBox="1"/>
          <p:nvPr/>
        </p:nvSpPr>
        <p:spPr>
          <a:xfrm>
            <a:off x="10700127" y="9212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48180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807748-7A80-40B9-915B-E4E5B8F0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953" y="1784414"/>
            <a:ext cx="6638488" cy="34229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47EFA4-E2D4-4A5E-8071-3073E01F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28" y="2466975"/>
            <a:ext cx="3162300" cy="192405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423A470C-49A4-4ED0-9B36-9FCBD182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1" y="626279"/>
            <a:ext cx="10772775" cy="165819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1"/>
                </a:solidFill>
              </a:rPr>
              <a:t>아파트 매매거래현황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F4D630-5849-4BF7-848E-F8F56A4D6B57}"/>
              </a:ext>
            </a:extLst>
          </p:cNvPr>
          <p:cNvSpPr/>
          <p:nvPr/>
        </p:nvSpPr>
        <p:spPr>
          <a:xfrm>
            <a:off x="1" y="-6936"/>
            <a:ext cx="12192000" cy="906011"/>
          </a:xfrm>
          <a:prstGeom prst="rect">
            <a:avLst/>
          </a:prstGeom>
          <a:solidFill>
            <a:srgbClr val="16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0C2A6-7A89-4CC0-BA8C-0E5EBBCB1C82}"/>
              </a:ext>
            </a:extLst>
          </p:cNvPr>
          <p:cNvSpPr txBox="1"/>
          <p:nvPr/>
        </p:nvSpPr>
        <p:spPr>
          <a:xfrm>
            <a:off x="1349294" y="5481520"/>
            <a:ext cx="6856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· 2007</a:t>
            </a:r>
            <a:r>
              <a:rPr lang="ko-KR" altLang="en-US" dirty="0"/>
              <a:t>년에 가장 큰 폭으로 하락하였음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· 2012</a:t>
            </a:r>
            <a:r>
              <a:rPr lang="ko-KR" altLang="en-US" dirty="0"/>
              <a:t>년부터 </a:t>
            </a:r>
            <a:r>
              <a:rPr lang="en-US" altLang="ko-KR" dirty="0"/>
              <a:t>2015</a:t>
            </a:r>
            <a:r>
              <a:rPr lang="ko-KR" altLang="en-US" dirty="0"/>
              <a:t>년까지 거래량이 상승하다 다시 하락하기 시작함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B2AA17-ECD5-4B16-8B97-5F8FA727B718}"/>
              </a:ext>
            </a:extLst>
          </p:cNvPr>
          <p:cNvSpPr txBox="1"/>
          <p:nvPr/>
        </p:nvSpPr>
        <p:spPr>
          <a:xfrm>
            <a:off x="10700127" y="9212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371202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8E87C5-6034-4513-AD1E-17271138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618" y="1974691"/>
            <a:ext cx="6004226" cy="30959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8B0D89-885C-42E2-A7A8-F00DB4FD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6" y="2005582"/>
            <a:ext cx="5856289" cy="313260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423A470C-49A4-4ED0-9B36-9FCBD182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1" y="626279"/>
            <a:ext cx="10772775" cy="165819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1"/>
                </a:solidFill>
              </a:rPr>
              <a:t>연도별 거래현황과 가격지수의 비교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F4D630-5849-4BF7-848E-F8F56A4D6B57}"/>
              </a:ext>
            </a:extLst>
          </p:cNvPr>
          <p:cNvSpPr/>
          <p:nvPr/>
        </p:nvSpPr>
        <p:spPr>
          <a:xfrm>
            <a:off x="1" y="-6936"/>
            <a:ext cx="12192000" cy="906011"/>
          </a:xfrm>
          <a:prstGeom prst="rect">
            <a:avLst/>
          </a:prstGeom>
          <a:solidFill>
            <a:srgbClr val="16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0C2A6-7A89-4CC0-BA8C-0E5EBBCB1C82}"/>
              </a:ext>
            </a:extLst>
          </p:cNvPr>
          <p:cNvSpPr txBox="1"/>
          <p:nvPr/>
        </p:nvSpPr>
        <p:spPr>
          <a:xfrm>
            <a:off x="1349294" y="5481520"/>
            <a:ext cx="8268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· </a:t>
            </a:r>
            <a:r>
              <a:rPr lang="ko-KR" altLang="en-US" dirty="0"/>
              <a:t>거래량의 하락폭이 가장 큰 </a:t>
            </a:r>
            <a:r>
              <a:rPr lang="en-US" altLang="ko-KR" dirty="0"/>
              <a:t>2007</a:t>
            </a:r>
            <a:r>
              <a:rPr lang="ko-KR" altLang="en-US" dirty="0"/>
              <a:t>년의 가격지수 상승률이 높은 편임을 알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· </a:t>
            </a:r>
            <a:r>
              <a:rPr lang="ko-KR" altLang="en-US" dirty="0"/>
              <a:t>대체적으로 반비례하는 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BEC814-36A5-4364-9661-19CA78E922D3}"/>
              </a:ext>
            </a:extLst>
          </p:cNvPr>
          <p:cNvSpPr txBox="1"/>
          <p:nvPr/>
        </p:nvSpPr>
        <p:spPr>
          <a:xfrm>
            <a:off x="10700127" y="9212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35632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23A470C-49A4-4ED0-9B36-9FCBD182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1" y="626279"/>
            <a:ext cx="10772775" cy="165819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1"/>
                </a:solidFill>
              </a:rPr>
              <a:t>분석결과 및 결론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3F13837-F9E5-49A2-9487-EE32ED80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346" y="2249622"/>
            <a:ext cx="7059717" cy="4103894"/>
          </a:xfrm>
        </p:spPr>
        <p:txBody>
          <a:bodyPr/>
          <a:lstStyle/>
          <a:p>
            <a:r>
              <a:rPr lang="en-US" altLang="ko-KR" dirty="0"/>
              <a:t>· </a:t>
            </a:r>
            <a:r>
              <a:rPr lang="ko-KR" altLang="en-US" dirty="0"/>
              <a:t>매매가격지수의 종합과 아파트 비율이 비슷한 지역은 주거단지보다 상업단지의 비중이 높다는 것을 알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· </a:t>
            </a:r>
            <a:r>
              <a:rPr lang="ko-KR" altLang="en-US" dirty="0"/>
              <a:t>아파트가 매매가격지수의 종합에 큰 영향을 끼치고 있다</a:t>
            </a:r>
            <a:r>
              <a:rPr lang="en-US" altLang="ko-KR" dirty="0"/>
              <a:t>(</a:t>
            </a:r>
            <a:r>
              <a:rPr lang="ko-KR" altLang="en-US" dirty="0"/>
              <a:t>상승과 하락이 동일</a:t>
            </a:r>
            <a:r>
              <a:rPr lang="en-US" altLang="ko-KR" dirty="0"/>
              <a:t>).</a:t>
            </a:r>
          </a:p>
          <a:p>
            <a:endParaRPr lang="en-US" altLang="ko-KR" dirty="0"/>
          </a:p>
          <a:p>
            <a:r>
              <a:rPr lang="en-US" altLang="ko-KR" dirty="0"/>
              <a:t>· 2017</a:t>
            </a:r>
            <a:r>
              <a:rPr lang="ko-KR" altLang="en-US" dirty="0"/>
              <a:t>년에 비해 </a:t>
            </a:r>
            <a:r>
              <a:rPr lang="en-US" altLang="ko-KR" dirty="0"/>
              <a:t>2018</a:t>
            </a:r>
            <a:r>
              <a:rPr lang="ko-KR" altLang="en-US" dirty="0"/>
              <a:t>년의 거래량 하락폭이 더 작은 것을 보아 거래량이 다시 상승할 것을 짐작할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F4D630-5849-4BF7-848E-F8F56A4D6B57}"/>
              </a:ext>
            </a:extLst>
          </p:cNvPr>
          <p:cNvSpPr/>
          <p:nvPr/>
        </p:nvSpPr>
        <p:spPr>
          <a:xfrm>
            <a:off x="1" y="-6936"/>
            <a:ext cx="12192000" cy="906011"/>
          </a:xfrm>
          <a:prstGeom prst="rect">
            <a:avLst/>
          </a:prstGeom>
          <a:solidFill>
            <a:srgbClr val="16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90D233-F33C-4870-A3C7-902D8A5755E9}"/>
              </a:ext>
            </a:extLst>
          </p:cNvPr>
          <p:cNvGrpSpPr/>
          <p:nvPr/>
        </p:nvGrpSpPr>
        <p:grpSpPr>
          <a:xfrm>
            <a:off x="1286535" y="2917692"/>
            <a:ext cx="1956986" cy="1956986"/>
            <a:chOff x="1115958" y="2616538"/>
            <a:chExt cx="1956986" cy="19569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041EDEC-A10F-4427-A8DF-CA7BA4017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958" y="2616538"/>
              <a:ext cx="1956986" cy="19569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3CB5062-8B3F-4590-8F0B-D7A47E4A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522" y="3031102"/>
              <a:ext cx="1127858" cy="112785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904D8C-4654-4FD7-8CA7-98E87B15C14C}"/>
              </a:ext>
            </a:extLst>
          </p:cNvPr>
          <p:cNvSpPr txBox="1"/>
          <p:nvPr/>
        </p:nvSpPr>
        <p:spPr>
          <a:xfrm>
            <a:off x="10700127" y="9212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367679611"/>
      </p:ext>
    </p:extLst>
  </p:cSld>
  <p:clrMapOvr>
    <a:masterClrMapping/>
  </p:clrMapOvr>
</p:sld>
</file>

<file path=ppt/theme/theme1.xml><?xml version="1.0" encoding="utf-8"?>
<a:theme xmlns:a="http://schemas.openxmlformats.org/drawingml/2006/main" name="메트로폴리탄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0_TF22529792.potx" id="{9710956D-7C75-4722-8977-6F2F870597B9}" vid="{67FBD9E9-9CD2-4017-A952-6DF035E9358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메트로폴리탄 디자인</Template>
  <TotalTime>0</TotalTime>
  <Words>226</Words>
  <Application>Microsoft Office PowerPoint</Application>
  <PresentationFormat>와이드스크린</PresentationFormat>
  <Paragraphs>60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Calibri</vt:lpstr>
      <vt:lpstr>Calibri Light</vt:lpstr>
      <vt:lpstr>메트로폴리탄</vt:lpstr>
      <vt:lpstr>서울시 아파트 거래현황 통계 및 분석</vt:lpstr>
      <vt:lpstr> Contents</vt:lpstr>
      <vt:lpstr> 개요</vt:lpstr>
      <vt:lpstr>2018년의 매매가격지수 분석</vt:lpstr>
      <vt:lpstr>연도별 매매가격지수 분석</vt:lpstr>
      <vt:lpstr>아파트 매매거래현황 분석</vt:lpstr>
      <vt:lpstr>연도별 거래현황과 가격지수의 비교</vt:lpstr>
      <vt:lpstr>분석결과 및 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2019-12-08T08:03:08Z</dcterms:created>
  <dcterms:modified xsi:type="dcterms:W3CDTF">2019-12-09T12:11:16Z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